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487" r:id="rId2"/>
    <p:sldId id="269" r:id="rId3"/>
    <p:sldId id="306" r:id="rId4"/>
    <p:sldId id="491" r:id="rId5"/>
    <p:sldId id="523" r:id="rId6"/>
    <p:sldId id="502" r:id="rId7"/>
    <p:sldId id="505" r:id="rId8"/>
    <p:sldId id="506" r:id="rId9"/>
    <p:sldId id="524" r:id="rId10"/>
    <p:sldId id="503" r:id="rId11"/>
    <p:sldId id="504" r:id="rId12"/>
    <p:sldId id="525" r:id="rId13"/>
    <p:sldId id="528" r:id="rId14"/>
    <p:sldId id="526" r:id="rId15"/>
    <p:sldId id="527" r:id="rId16"/>
    <p:sldId id="493" r:id="rId17"/>
    <p:sldId id="494" r:id="rId18"/>
    <p:sldId id="495" r:id="rId19"/>
    <p:sldId id="497" r:id="rId20"/>
    <p:sldId id="498" r:id="rId21"/>
    <p:sldId id="508" r:id="rId22"/>
    <p:sldId id="507" r:id="rId23"/>
    <p:sldId id="532" r:id="rId24"/>
    <p:sldId id="513" r:id="rId25"/>
    <p:sldId id="531" r:id="rId26"/>
    <p:sldId id="530" r:id="rId27"/>
    <p:sldId id="541" r:id="rId28"/>
    <p:sldId id="533" r:id="rId29"/>
    <p:sldId id="542" r:id="rId30"/>
    <p:sldId id="539" r:id="rId31"/>
    <p:sldId id="537" r:id="rId32"/>
    <p:sldId id="540" r:id="rId33"/>
    <p:sldId id="534" r:id="rId34"/>
    <p:sldId id="514" r:id="rId35"/>
    <p:sldId id="544" r:id="rId36"/>
    <p:sldId id="543" r:id="rId37"/>
    <p:sldId id="538" r:id="rId38"/>
    <p:sldId id="536" r:id="rId39"/>
    <p:sldId id="511" r:id="rId40"/>
    <p:sldId id="509" r:id="rId41"/>
    <p:sldId id="535" r:id="rId42"/>
    <p:sldId id="512" r:id="rId43"/>
    <p:sldId id="496" r:id="rId44"/>
    <p:sldId id="489" r:id="rId45"/>
    <p:sldId id="367" r:id="rId46"/>
    <p:sldId id="370" r:id="rId47"/>
    <p:sldId id="371" r:id="rId48"/>
    <p:sldId id="482" r:id="rId49"/>
    <p:sldId id="479" r:id="rId50"/>
    <p:sldId id="520" r:id="rId51"/>
    <p:sldId id="521" r:id="rId52"/>
    <p:sldId id="516" r:id="rId53"/>
    <p:sldId id="517" r:id="rId54"/>
    <p:sldId id="372" r:id="rId55"/>
    <p:sldId id="369" r:id="rId56"/>
    <p:sldId id="373" r:id="rId57"/>
    <p:sldId id="374" r:id="rId58"/>
    <p:sldId id="375" r:id="rId59"/>
    <p:sldId id="376" r:id="rId60"/>
    <p:sldId id="377" r:id="rId61"/>
    <p:sldId id="378" r:id="rId62"/>
    <p:sldId id="322" r:id="rId63"/>
    <p:sldId id="515" r:id="rId64"/>
    <p:sldId id="518" r:id="rId65"/>
    <p:sldId id="519" r:id="rId66"/>
    <p:sldId id="522" r:id="rId67"/>
    <p:sldId id="529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/>
    <p:restoredTop sz="95755"/>
  </p:normalViewPr>
  <p:slideViewPr>
    <p:cSldViewPr snapToGrid="0" snapToObjects="1">
      <p:cViewPr varScale="1">
        <p:scale>
          <a:sx n="97" d="100"/>
          <a:sy n="97" d="100"/>
        </p:scale>
        <p:origin x="101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habr.com/ru/articles/53931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github.com/LAION-AI/CLIP_benchm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sz="4800" b="1" dirty="0" err="1">
                <a:solidFill>
                  <a:schemeClr val="bg1"/>
                </a:solidFill>
              </a:rPr>
              <a:t>Автокодирование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52165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7485156" y="6279189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" y="3973015"/>
            <a:ext cx="3751446" cy="2635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3" y="3931199"/>
            <a:ext cx="3595853" cy="25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самообучения по средствам подстраивайся двух сетей (</a:t>
            </a:r>
            <a:r>
              <a:rPr lang="ru-RU" sz="2400" dirty="0" err="1">
                <a:solidFill>
                  <a:schemeClr val="bg1"/>
                </a:solidFill>
              </a:rPr>
              <a:t>дисциляция</a:t>
            </a:r>
            <a:r>
              <a:rPr lang="ru-RU" sz="2400" dirty="0">
                <a:solidFill>
                  <a:schemeClr val="bg1"/>
                </a:solidFill>
              </a:rPr>
              <a:t> знаний) выдавать 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для 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изображения.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272793" y="1623391"/>
            <a:ext cx="3375281" cy="451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343296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6" y="2492604"/>
            <a:ext cx="6797664" cy="34322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43550" y="59976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Полезное свойство </a:t>
            </a:r>
            <a:r>
              <a:rPr lang="en-US" sz="2400" dirty="0">
                <a:solidFill>
                  <a:schemeClr val="bg1"/>
                </a:solidFill>
              </a:rPr>
              <a:t>DINO </a:t>
            </a:r>
            <a:r>
              <a:rPr lang="ru-RU" sz="2400" dirty="0">
                <a:solidFill>
                  <a:schemeClr val="bg1"/>
                </a:solidFill>
              </a:rPr>
              <a:t>для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границах)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еще и решение задачи сегментации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256851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41015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40" y="3866688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7538" y="3207249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/>
              <a:t/>
            </a:r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DepthAnything</a:t>
            </a:r>
            <a:r>
              <a:rPr lang="en-US" dirty="0" smtClean="0">
                <a:solidFill>
                  <a:schemeClr val="bg1"/>
                </a:solidFill>
              </a:rPr>
              <a:t> V1/V2 - </a:t>
            </a:r>
            <a:r>
              <a:rPr lang="ru-RU" dirty="0" smtClean="0">
                <a:solidFill>
                  <a:schemeClr val="bg1"/>
                </a:solidFill>
              </a:rPr>
              <a:t> предсказание по глубине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834972" y="2085742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3964" y="2428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13" y="798507"/>
            <a:ext cx="550080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sz="2300" dirty="0" smtClean="0">
                <a:solidFill>
                  <a:schemeClr val="bg1"/>
                </a:solidFill>
              </a:rPr>
              <a:t>Visual </a:t>
            </a:r>
            <a:r>
              <a:rPr lang="en" sz="2300" dirty="0">
                <a:solidFill>
                  <a:schemeClr val="bg1"/>
                </a:solidFill>
              </a:rPr>
              <a:t>Encoder – VLIP (Vit-G)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 smtClean="0">
                <a:solidFill>
                  <a:schemeClr val="bg1"/>
                </a:solidFill>
              </a:rPr>
              <a:t>1 pre-training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- обучается только адаптер (</a:t>
            </a:r>
            <a:r>
              <a:rPr lang="en" sz="2300" dirty="0">
                <a:solidFill>
                  <a:schemeClr val="bg1"/>
                </a:solidFill>
              </a:rPr>
              <a:t>LLM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 smtClean="0">
                <a:solidFill>
                  <a:schemeClr val="bg1"/>
                </a:solidFill>
              </a:rPr>
              <a:t>2 multi-task </a:t>
            </a:r>
            <a:r>
              <a:rPr lang="en" sz="2300" dirty="0">
                <a:solidFill>
                  <a:schemeClr val="bg1"/>
                </a:solidFill>
              </a:rPr>
              <a:t>— </a:t>
            </a:r>
            <a:r>
              <a:rPr lang="ru-RU" sz="2300" dirty="0">
                <a:solidFill>
                  <a:schemeClr val="bg1"/>
                </a:solidFill>
              </a:rPr>
              <a:t>всё </a:t>
            </a:r>
            <a:r>
              <a:rPr lang="ru-RU" sz="2300" dirty="0" smtClean="0">
                <a:solidFill>
                  <a:schemeClr val="bg1"/>
                </a:solidFill>
              </a:rPr>
              <a:t>обучается </a:t>
            </a:r>
            <a:r>
              <a:rPr lang="ru-RU" sz="2300" dirty="0">
                <a:solidFill>
                  <a:schemeClr val="bg1"/>
                </a:solidFill>
              </a:rPr>
              <a:t>совместно.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 smtClean="0">
                <a:solidFill>
                  <a:schemeClr val="bg1"/>
                </a:solidFill>
              </a:rPr>
              <a:t>3 SFT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en" sz="2300" dirty="0" smtClean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— </a:t>
            </a:r>
            <a:r>
              <a:rPr lang="ru-RU" sz="2300" dirty="0">
                <a:solidFill>
                  <a:schemeClr val="bg1"/>
                </a:solidFill>
              </a:rPr>
              <a:t>замораживается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дообучается</a:t>
            </a:r>
            <a:r>
              <a:rPr lang="ru-RU" sz="2300" dirty="0">
                <a:solidFill>
                  <a:schemeClr val="bg1"/>
                </a:solidFill>
              </a:rPr>
              <a:t> адаптер + </a:t>
            </a:r>
            <a:r>
              <a:rPr lang="en" sz="23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117013" y="6581045"/>
            <a:ext cx="6106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rohitbandaru.github.io</a:t>
            </a:r>
            <a:r>
              <a:rPr lang="en-US" sz="1400" dirty="0">
                <a:solidFill>
                  <a:schemeClr val="bg1"/>
                </a:solidFill>
              </a:rPr>
              <a:t>/blog/Vision-Language-Models/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1580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29" y="4264104"/>
            <a:ext cx="5997726" cy="23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10232" y="116766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DeepSeek</a:t>
            </a:r>
            <a:r>
              <a:rPr lang="en-US" sz="4800" b="1" dirty="0" smtClean="0">
                <a:solidFill>
                  <a:schemeClr val="bg1"/>
                </a:solidFill>
              </a:rPr>
              <a:t>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 txBox="1">
            <a:spLocks/>
          </p:cNvSpPr>
          <p:nvPr/>
        </p:nvSpPr>
        <p:spPr>
          <a:xfrm>
            <a:off x="5914206" y="746385"/>
            <a:ext cx="6051651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sz="2300" dirty="0" smtClean="0">
                <a:solidFill>
                  <a:schemeClr val="bg1"/>
                </a:solidFill>
              </a:rPr>
              <a:t>Visual Encoder – </a:t>
            </a:r>
            <a:r>
              <a:rPr lang="en-US" sz="2300" dirty="0" err="1" smtClean="0">
                <a:solidFill>
                  <a:schemeClr val="bg1"/>
                </a:solidFill>
              </a:rPr>
              <a:t>SigLIP</a:t>
            </a:r>
            <a:r>
              <a:rPr lang="en-US" sz="2300" dirty="0" smtClean="0">
                <a:solidFill>
                  <a:schemeClr val="bg1"/>
                </a:solidFill>
              </a:rPr>
              <a:t>/SAM-B</a:t>
            </a:r>
            <a:endParaRPr lang="en" sz="23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 smtClean="0">
                <a:solidFill>
                  <a:schemeClr val="bg1"/>
                </a:solidFill>
              </a:rPr>
              <a:t>LLM – DeepSeek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 smtClean="0">
                <a:solidFill>
                  <a:schemeClr val="bg1"/>
                </a:solidFill>
              </a:rPr>
              <a:t>Adapter – CNN-based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 smtClean="0">
                <a:solidFill>
                  <a:schemeClr val="bg1"/>
                </a:solidFill>
              </a:rPr>
              <a:t>1 pre-training</a:t>
            </a:r>
            <a:r>
              <a:rPr lang="ru-RU" sz="2400" dirty="0" smtClean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 smtClean="0">
                <a:solidFill>
                  <a:schemeClr val="bg1"/>
                </a:solidFill>
              </a:rPr>
              <a:t>LLM </a:t>
            </a:r>
            <a:r>
              <a:rPr lang="ru-RU" sz="2400" dirty="0" smtClean="0">
                <a:solidFill>
                  <a:schemeClr val="bg1"/>
                </a:solidFill>
              </a:rPr>
              <a:t>и </a:t>
            </a:r>
            <a:r>
              <a:rPr lang="en" sz="2400" dirty="0" smtClean="0">
                <a:solidFill>
                  <a:schemeClr val="bg1"/>
                </a:solidFill>
              </a:rPr>
              <a:t>ViT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 smtClean="0">
                <a:solidFill>
                  <a:schemeClr val="bg1"/>
                </a:solidFill>
              </a:rPr>
              <a:t>2 multi-task — </a:t>
            </a:r>
            <a:r>
              <a:rPr lang="ru-RU" sz="2400" dirty="0" smtClean="0">
                <a:solidFill>
                  <a:schemeClr val="bg1"/>
                </a:solidFill>
              </a:rPr>
              <a:t>адаптер + </a:t>
            </a:r>
            <a:r>
              <a:rPr lang="en-US" sz="2400" dirty="0" smtClean="0">
                <a:solidFill>
                  <a:schemeClr val="bg1"/>
                </a:solidFill>
              </a:rPr>
              <a:t>LLM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3 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en-US" sz="2400" dirty="0">
                <a:solidFill>
                  <a:schemeClr val="bg1"/>
                </a:solidFill>
              </a:rPr>
              <a:t>instruction-based fine-tuning</a:t>
            </a:r>
            <a:r>
              <a:rPr lang="en" sz="2400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83277" y="6642890"/>
            <a:ext cx="75511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https://sh-tsang.medium.com/brief-review-deepseek-vl-towards-real-world-vision-language-understanding-caf9838afd97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914206" y="-41877"/>
            <a:ext cx="0" cy="661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" b="1" dirty="0"/>
              <a:t>prompt-then-detect</a:t>
            </a:r>
            <a:r>
              <a:rPr lang="en" dirty="0"/>
              <a:t> </a:t>
            </a:r>
            <a:r>
              <a:rPr lang="ru-RU" dirty="0"/>
              <a:t>подход</a:t>
            </a:r>
            <a:endParaRPr lang="en-US" dirty="0"/>
          </a:p>
          <a:p>
            <a:r>
              <a:rPr lang="en" b="1" dirty="0"/>
              <a:t>YOLO 8 Detector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CLIP Text Encoder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6C17-66E7-1325-6D1B-19CBC6BE5B5E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6A53A-A1E9-E97F-8260-B8BF3EFF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2" y="4985946"/>
            <a:ext cx="7084868" cy="16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22FA8C-02F1-B8B7-BEE2-5AC14658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5" y="1333570"/>
            <a:ext cx="7466835" cy="31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AC75C1-E92F-BD2A-A61C-F45D4053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3" y="3164942"/>
            <a:ext cx="4112576" cy="33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2E4FA-448E-E26A-2C45-CC994D3C4524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what-is-yolo-world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71C6-A09F-5C41-C990-6AA6DEA8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D087-B016-A57E-4CEB-4647781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7A9BCA6-FB77-72AA-6B8B-4DD972F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Пожалуй, основной и главный строительный блок всей архитектуры. Состоит он из </a:t>
            </a:r>
            <a:r>
              <a:rPr lang="en" dirty="0"/>
              <a:t>top-down </a:t>
            </a:r>
            <a:r>
              <a:rPr lang="ru-RU" dirty="0"/>
              <a:t>и </a:t>
            </a:r>
            <a:r>
              <a:rPr lang="en" dirty="0"/>
              <a:t>bottom-up </a:t>
            </a:r>
            <a:r>
              <a:rPr lang="ru-RU" dirty="0"/>
              <a:t>частей, внутри которых производится сопоставление ранее извлеченных текстовых </a:t>
            </a:r>
            <a:r>
              <a:rPr lang="ru-RU" dirty="0" err="1"/>
              <a:t>эмбеддингов</a:t>
            </a:r>
            <a:r>
              <a:rPr lang="ru-RU" dirty="0"/>
              <a:t> и </a:t>
            </a:r>
            <a:r>
              <a:rPr lang="en" dirty="0"/>
              <a:t>multi-scale </a:t>
            </a:r>
            <a:r>
              <a:rPr lang="ru-RU" dirty="0"/>
              <a:t>фичей изображения.</a:t>
            </a:r>
          </a:p>
          <a:p>
            <a:r>
              <a:rPr lang="ru-RU" dirty="0"/>
              <a:t>Блок внутри себя включает 2 основных компонента: </a:t>
            </a:r>
            <a:r>
              <a:rPr lang="en" b="1" dirty="0" err="1"/>
              <a:t>CSPLayer</a:t>
            </a:r>
            <a:r>
              <a:rPr lang="en" dirty="0"/>
              <a:t> </a:t>
            </a:r>
            <a:r>
              <a:rPr lang="ru-RU" dirty="0"/>
              <a:t>и </a:t>
            </a:r>
            <a:r>
              <a:rPr lang="en" b="1" dirty="0"/>
              <a:t>Image-Pooling Attention</a:t>
            </a:r>
            <a:r>
              <a:rPr lang="en" dirty="0"/>
              <a:t>. </a:t>
            </a:r>
            <a:r>
              <a:rPr lang="ru-RU" dirty="0"/>
              <a:t>Говоря обывательским языком, первый пытается добавить языковую информацию в элементы изображения, а второй наоборот, заложить информацию с изображения в текстовые </a:t>
            </a:r>
            <a:r>
              <a:rPr lang="ru-RU" dirty="0" err="1"/>
              <a:t>эмбеддинги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После </a:t>
            </a:r>
            <a:r>
              <a:rPr lang="en" dirty="0" err="1"/>
              <a:t>RepVL</a:t>
            </a:r>
            <a:r>
              <a:rPr lang="en" dirty="0"/>
              <a:t>-PAN </a:t>
            </a:r>
            <a:r>
              <a:rPr lang="ru-RU" dirty="0"/>
              <a:t>следуют блоки </a:t>
            </a:r>
            <a:r>
              <a:rPr lang="en" b="1" dirty="0"/>
              <a:t>Box Head </a:t>
            </a:r>
            <a:r>
              <a:rPr lang="ru-RU" dirty="0"/>
              <a:t>и </a:t>
            </a:r>
            <a:r>
              <a:rPr lang="en" b="1" dirty="0"/>
              <a:t>Text Contrastive Head</a:t>
            </a:r>
            <a:r>
              <a:rPr lang="en" dirty="0"/>
              <a:t>. </a:t>
            </a:r>
            <a:r>
              <a:rPr lang="ru-RU" dirty="0"/>
              <a:t>Если первый, очевидно, предсказывает ограничительные рамки объектов, то второй их </a:t>
            </a:r>
            <a:r>
              <a:rPr lang="ru-RU" dirty="0" err="1"/>
              <a:t>эмбеддинги</a:t>
            </a:r>
            <a:r>
              <a:rPr lang="ru-RU" dirty="0"/>
              <a:t> (на основании близости объект-текст).</a:t>
            </a:r>
          </a:p>
          <a:p>
            <a:r>
              <a:rPr lang="ru-RU" dirty="0"/>
              <a:t>Таким образом, в конце </a:t>
            </a:r>
            <a:r>
              <a:rPr lang="ru-RU" dirty="0" err="1"/>
              <a:t>пайплайна</a:t>
            </a:r>
            <a:r>
              <a:rPr lang="ru-RU" dirty="0"/>
              <a:t> мы имеем ограничительные рамки и </a:t>
            </a:r>
            <a:r>
              <a:rPr lang="ru-RU" dirty="0" err="1"/>
              <a:t>эмбеддинги</a:t>
            </a:r>
            <a:r>
              <a:rPr lang="ru-RU" dirty="0"/>
              <a:t> объектов на изображении, а также векторы текстов классов, которые хотим обнаружить. С помощью своего рода мэтчинга, сравнивая попарные близости полученных векторов в рамках боксов, на выходе получим список найденных классов с соответствующими вероятностями (при заданном пороге близости).</a:t>
            </a:r>
          </a:p>
          <a:p>
            <a:r>
              <a:rPr lang="ru-RU" dirty="0"/>
              <a:t>В первом приближении это все про саму модель! Для того, чтобы не усложнять изложения обзора, я не стал приводить формул и строгих математических выкладок. Желающих разобраться во всех деталях и тонкостях я отправляю к прочтению оригинальной статьи. Там же можно ознакомиться с тем, как все это обучается с помощью </a:t>
            </a:r>
            <a:r>
              <a:rPr lang="en" b="1" dirty="0"/>
              <a:t>Region-Text Contrastive Loss, </a:t>
            </a:r>
            <a:r>
              <a:rPr lang="ru-RU" dirty="0"/>
              <a:t>а также найти описание множества экспериментов по дообучению под конкретные задачи на разных датасетах для сравнения с предыдущими решениями.</a:t>
            </a:r>
          </a:p>
          <a:p>
            <a:endParaRPr lang="ru-RU" dirty="0"/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737E-14B5-10C9-EF38-7C98B27F767E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F63-AED5-3427-D09F-1810299F3256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6B5AB4-0A51-8AFA-05A5-E9830498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68" y="1030123"/>
            <a:ext cx="6837889" cy="55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BCD03-298B-1C2D-B65E-2CB04E30933E}"/>
              </a:ext>
            </a:extLst>
          </p:cNvPr>
          <p:cNvSpPr txBox="1"/>
          <p:nvPr/>
        </p:nvSpPr>
        <p:spPr>
          <a:xfrm>
            <a:off x="1619133" y="608067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/791154/</a:t>
            </a:r>
          </a:p>
        </p:txBody>
      </p:sp>
    </p:spTree>
    <p:extLst>
      <p:ext uri="{BB962C8B-B14F-4D97-AF65-F5344CB8AC3E}">
        <p14:creationId xmlns:p14="http://schemas.microsoft.com/office/powerpoint/2010/main" val="960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>
                <a:solidFill>
                  <a:schemeClr val="bg1"/>
                </a:solidFill>
              </a:rPr>
              <a:t>предобученная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данных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).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Как 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self-supervision</a:t>
            </a:r>
            <a:r>
              <a:rPr lang="ru-RU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SSL)</a:t>
            </a:r>
            <a:r>
              <a:rPr lang="en" sz="2800" dirty="0">
                <a:solidFill>
                  <a:schemeClr val="bg1"/>
                </a:solidFill>
              </a:rPr>
              <a:t> at scale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. </a:t>
            </a:r>
            <a:endParaRPr lang="en-US" sz="28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 могут быть также мультимодальными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 (например </a:t>
            </a:r>
            <a:r>
              <a:rPr lang="en-US" sz="2800" dirty="0">
                <a:solidFill>
                  <a:schemeClr val="bg1"/>
                </a:solidFill>
              </a:rPr>
              <a:t>image-text)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не требуется размета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https://habr.com/ru/articles/704710/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1" y="3309702"/>
            <a:ext cx="4384675" cy="24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15099" y="6551478"/>
            <a:ext cx="495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pic>
        <p:nvPicPr>
          <p:cNvPr id="1028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" y="3590506"/>
            <a:ext cx="3964098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9099" y="62430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0" y="3143575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/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>
                <a:solidFill>
                  <a:schemeClr val="bg1"/>
                </a:solidFill>
              </a:rPr>
              <a:t>датасетах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без их разметки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800" dirty="0">
                <a:solidFill>
                  <a:schemeClr val="bg1"/>
                </a:solidFill>
              </a:rPr>
              <a:t> SSL</a:t>
            </a:r>
            <a:r>
              <a:rPr lang="ru-RU" sz="28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800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Могу быть виды </a:t>
            </a:r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 использованием генеративных сетей 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pic>
        <p:nvPicPr>
          <p:cNvPr id="2050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6" y="2861205"/>
            <a:ext cx="2461594" cy="35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824" y="61773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Классические подходы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30184" b="40795"/>
          <a:stretch/>
        </p:blipFill>
        <p:spPr bwMode="auto">
          <a:xfrm>
            <a:off x="3279748" y="2888033"/>
            <a:ext cx="5632504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30340" r="72826" b="40639"/>
          <a:stretch/>
        </p:blipFill>
        <p:spPr bwMode="auto">
          <a:xfrm>
            <a:off x="14328" y="2923389"/>
            <a:ext cx="3152196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94244" y="489584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76" y="2134142"/>
            <a:ext cx="3022407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F058E-391B-C8DC-FD56-0EF39AB5E947}"/>
              </a:ext>
            </a:extLst>
          </p:cNvPr>
          <p:cNvSpPr txBox="1"/>
          <p:nvPr/>
        </p:nvSpPr>
        <p:spPr>
          <a:xfrm>
            <a:off x="383423" y="2923389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Supervised Fine-Tuning, SFT</a:t>
            </a:r>
            <a:endParaRPr lang="ru-RU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36EBB-9633-778C-B58A-B2E74BC54A10}"/>
              </a:ext>
            </a:extLst>
          </p:cNvPr>
          <p:cNvSpPr txBox="1"/>
          <p:nvPr/>
        </p:nvSpPr>
        <p:spPr>
          <a:xfrm>
            <a:off x="6127173" y="2888033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Non-linear </a:t>
            </a:r>
            <a:r>
              <a:rPr lang="en-US" sz="1700" dirty="0" err="1"/>
              <a:t>probling</a:t>
            </a:r>
            <a:endParaRPr lang="ru-RU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2A9A4-0CB3-7E18-24BE-9C19F34D6801}"/>
              </a:ext>
            </a:extLst>
          </p:cNvPr>
          <p:cNvSpPr txBox="1"/>
          <p:nvPr/>
        </p:nvSpPr>
        <p:spPr>
          <a:xfrm>
            <a:off x="3297789" y="2877641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Linear probing</a:t>
            </a:r>
            <a:endParaRPr lang="ru-RU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27711" y="652325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0" y="6312082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2470439" y="650904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3548</Words>
  <Application>Microsoft Office PowerPoint</Application>
  <PresentationFormat>Широкоэкранный</PresentationFormat>
  <Paragraphs>563</Paragraphs>
  <Slides>67</Slides>
  <Notes>2</Notes>
  <HiddenSlides>32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81" baseType="lpstr">
      <vt:lpstr>-apple-system</vt:lpstr>
      <vt:lpstr>Aptos</vt:lpstr>
      <vt:lpstr>Arial</vt:lpstr>
      <vt:lpstr>Calibri</vt:lpstr>
      <vt:lpstr>Calibri Light</vt:lpstr>
      <vt:lpstr>Cambria Math</vt:lpstr>
      <vt:lpstr>Charter Roman</vt:lpstr>
      <vt:lpstr>Inter</vt:lpstr>
      <vt:lpstr>Montserrat ExtraBold</vt:lpstr>
      <vt:lpstr>Montserrat SemiBold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Базисная модель (foundation model, FM)</vt:lpstr>
      <vt:lpstr>self-supervision learning (SSL)</vt:lpstr>
      <vt:lpstr>self-supervision learning (SSL) at scale</vt:lpstr>
      <vt:lpstr>self-supervision learning (SSL) at scale</vt:lpstr>
      <vt:lpstr>Применения (SSL)</vt:lpstr>
      <vt:lpstr>Применения (SSL) at scale</vt:lpstr>
      <vt:lpstr>Виды SSL. Автокодирование</vt:lpstr>
      <vt:lpstr>Виды SSL. Сontrastive Learning</vt:lpstr>
      <vt:lpstr>DINO (self-Distillation with no labels)</vt:lpstr>
      <vt:lpstr>DINO</vt:lpstr>
      <vt:lpstr>DINO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Open-Vocabulary VLM</vt:lpstr>
      <vt:lpstr>Open-Vocabulary VLM</vt:lpstr>
      <vt:lpstr>VLA  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64</cp:revision>
  <dcterms:created xsi:type="dcterms:W3CDTF">2021-12-17T14:10:12Z</dcterms:created>
  <dcterms:modified xsi:type="dcterms:W3CDTF">2025-12-01T10:51:57Z</dcterms:modified>
</cp:coreProperties>
</file>